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142154E9-4522-4C3C-893B-875EA8509344}" v="6" dt="2023-04-05T00:49:33.998"/>
    <p1510:client id="{3BA0D230-C853-4667-83F9-D85E65BD4B24}" v="2" dt="2021-08-19T16:32:24.566"/>
    <p1510:client id="{5A0AAAB8-49A6-F942-A54D-C6F3E5FF3A63}" v="89" dt="2021-07-13T17:54:45.232"/>
    <p1510:client id="{6D99B14E-FC3F-40FC-BA69-B9CCC64B60BC}" v="154" dt="2023-04-05T00:47:44.499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6" d="100"/>
          <a:sy n="66" d="100"/>
        </p:scale>
        <p:origin x="9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bainM/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bainM/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bainM/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bainM/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bainM/DataScienceCapstone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bainM/DataScienceCapstone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bainM/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Name : Mitchell Urbain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Date : 04-04-2023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8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E7D61-6ABC-4CBD-AC5B-9EEF6152F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55" y="2436132"/>
            <a:ext cx="4691854" cy="309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4524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i="0" dirty="0" err="1">
                <a:effectLst/>
              </a:rPr>
              <a:t>Github</a:t>
            </a:r>
            <a:r>
              <a:rPr lang="en-US" sz="2800" i="0" dirty="0">
                <a:effectLst/>
              </a:rPr>
              <a:t> Link : </a:t>
            </a:r>
            <a:r>
              <a:rPr lang="en-US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UrbainM/DataScienceCapstone: Capstone Project (</a:t>
            </a:r>
            <a:r>
              <a:rPr lang="en-US" sz="2800" i="0" dirty="0">
                <a:effectLst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0FF2D-5988-4CA4-AEB1-63F7AEBF6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2190750"/>
            <a:ext cx="772001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b="1" dirty="0"/>
              <a:t>SQL Queries performed include:</a:t>
            </a:r>
          </a:p>
          <a:p>
            <a:pPr lvl="1"/>
            <a:r>
              <a:rPr lang="en-US" sz="1400" dirty="0"/>
              <a:t>Displaying the names of unique launches in Space mission </a:t>
            </a:r>
          </a:p>
          <a:p>
            <a:pPr lvl="1"/>
            <a:r>
              <a:rPr lang="en-US" sz="1400" dirty="0"/>
              <a:t>Displaying 5 records where launch sites begin with string ‘KSC’</a:t>
            </a:r>
          </a:p>
          <a:p>
            <a:pPr lvl="1"/>
            <a:r>
              <a:rPr lang="en-US" sz="1400" dirty="0"/>
              <a:t>Displaying total payload mass carried by boosters launched by NASA (CRS)</a:t>
            </a:r>
          </a:p>
          <a:p>
            <a:pPr lvl="1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Displaying average payload mass carried by boosters version F9 v1.1</a:t>
            </a:r>
            <a:endParaRPr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/>
            </a:endParaRPr>
          </a:p>
          <a:p>
            <a:pPr lvl="1"/>
            <a:r>
              <a:rPr lang="en-US" sz="1400" dirty="0"/>
              <a:t>Listing the date when the successful landing outcome in drone ship was achieved.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Listing the names of the boosters which have success in ground pad and have payload mass greater than 4000 but less than 6000.</a:t>
            </a:r>
            <a:endParaRPr lang="en-US" sz="1400" dirty="0">
              <a:cs typeface="Calibri"/>
            </a:endParaRPr>
          </a:p>
          <a:p>
            <a:pPr lvl="1"/>
            <a:r>
              <a:rPr lang="en-US" sz="1400" i="0" dirty="0">
                <a:effectLst/>
              </a:rPr>
              <a:t>Listing the total number of successful and failure mission outcomes</a:t>
            </a:r>
          </a:p>
          <a:p>
            <a:pPr lvl="1"/>
            <a:r>
              <a:rPr lang="en-US" sz="1400" i="0" dirty="0">
                <a:effectLst/>
              </a:rPr>
              <a:t>Listing the names of the </a:t>
            </a:r>
            <a:r>
              <a:rPr lang="en-US" sz="1400" i="0" dirty="0" err="1">
                <a:effectLst/>
              </a:rPr>
              <a:t>booster_versions</a:t>
            </a:r>
            <a:r>
              <a:rPr lang="en-US" sz="1400" i="0" dirty="0">
                <a:effectLst/>
              </a:rPr>
              <a:t> which have carried the maximum payload mass. Use a subquery</a:t>
            </a:r>
          </a:p>
          <a:p>
            <a:pPr lvl="1"/>
            <a:r>
              <a:rPr lang="en-US" sz="1400" i="0" dirty="0">
                <a:effectLst/>
              </a:rPr>
              <a:t>Listing the records which will display the month names, failure </a:t>
            </a:r>
            <a:r>
              <a:rPr lang="en-US" sz="1400" i="0" dirty="0" err="1">
                <a:effectLst/>
              </a:rPr>
              <a:t>landing_outcomes</a:t>
            </a:r>
            <a:r>
              <a:rPr lang="en-US" sz="1400" i="0" dirty="0">
                <a:effectLst/>
              </a:rPr>
              <a:t> in drone ship ,booster versions, </a:t>
            </a:r>
            <a:r>
              <a:rPr lang="en-US" sz="1400" i="0" dirty="0" err="1">
                <a:effectLst/>
              </a:rPr>
              <a:t>launch_site</a:t>
            </a:r>
            <a:r>
              <a:rPr lang="en-US" sz="1400" i="0" dirty="0">
                <a:effectLst/>
              </a:rPr>
              <a:t> for the months in year 2015</a:t>
            </a:r>
          </a:p>
          <a:p>
            <a:pPr lvl="1"/>
            <a:r>
              <a:rPr lang="en-US" sz="1400" i="0" dirty="0">
                <a:effectLst/>
              </a:rPr>
              <a:t>Ranking the count of successful </a:t>
            </a:r>
            <a:r>
              <a:rPr lang="en-US" sz="1400" i="0" dirty="0" err="1">
                <a:effectLst/>
              </a:rPr>
              <a:t>landing_outcomes</a:t>
            </a:r>
            <a:r>
              <a:rPr lang="en-US" sz="1400" i="0" dirty="0">
                <a:effectLst/>
              </a:rPr>
              <a:t> between the date 04-06-2010 and 20-03-2017 in descending order</a:t>
            </a:r>
          </a:p>
          <a:p>
            <a:pPr lvl="1"/>
            <a:endParaRPr lang="en-US" sz="1400" dirty="0"/>
          </a:p>
          <a:p>
            <a:r>
              <a:rPr lang="en-US" sz="1800" i="0" dirty="0" err="1">
                <a:effectLst/>
              </a:rPr>
              <a:t>Github</a:t>
            </a:r>
            <a:r>
              <a:rPr lang="en-US" sz="1800" i="0" dirty="0">
                <a:effectLst/>
              </a:rPr>
              <a:t> Link : </a:t>
            </a:r>
            <a:r>
              <a:rPr lang="en-US" sz="18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UrbainM/DataScienceCapstone: Capstone Project (</a:t>
            </a:r>
            <a:r>
              <a:rPr lang="en-US" sz="1800" i="0" dirty="0">
                <a:effectLst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8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sz="1800" dirty="0"/>
          </a:p>
          <a:p>
            <a:endParaRPr lang="en-US" sz="1800" i="0" dirty="0">
              <a:effectLst/>
            </a:endParaRPr>
          </a:p>
          <a:p>
            <a:pPr marL="457200" lvl="1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Link : </a:t>
            </a:r>
            <a:r>
              <a:rPr lang="en-US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UrbainM/DataScienceCapstone: Capstone Project (</a:t>
            </a:r>
            <a:r>
              <a:rPr lang="en-US" sz="2800" i="0" dirty="0">
                <a:effectLst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7CB92-EDC9-4174-B754-C4C835F9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060" y="1875053"/>
            <a:ext cx="7646928" cy="35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link: </a:t>
            </a:r>
            <a:r>
              <a:rPr lang="en-US" sz="22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UrbainM/DataScienceCapstone: Capstone Project (</a:t>
            </a:r>
            <a:r>
              <a:rPr lang="en-US" sz="2200" i="0" dirty="0">
                <a:effectLst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2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3FD84-ACC9-4D3B-ADD4-E0E17381D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1884365"/>
            <a:ext cx="4760686" cy="3235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802AF5-1561-4C4E-BE20-3731C3B61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84364"/>
            <a:ext cx="4984601" cy="32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			SVM			Decision Tree		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LR, SVM and KNN model achieved the highest accuracy at 83.3% while the SVM performs the best in terms of Area under the curve at 0.958.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: </a:t>
            </a:r>
            <a:r>
              <a:rPr lang="en-US" sz="22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UrbainM/DataScienceCapstone: Capstone Project (</a:t>
            </a:r>
            <a:r>
              <a:rPr lang="en-US" sz="2200" i="0" dirty="0">
                <a:effectLst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2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150D2-9713-4FFC-99FA-566BF5902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85" y="1999796"/>
            <a:ext cx="2216427" cy="1777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07D78-E0ED-44AD-91A5-54ABC5D06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300" y="1999795"/>
            <a:ext cx="2223331" cy="1777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4875B-655B-4370-9B25-9023F7A55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917" y="1999797"/>
            <a:ext cx="2218384" cy="17778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7BA4EE-4CF0-486C-A191-FEF3BDDC6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5336" y="1999797"/>
            <a:ext cx="2223332" cy="18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36589" cy="283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The SVM, KNN and LR models are the best in terms of prediction accuracy of dataset.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Low Weighted payloads perform better than heavy ones.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The success rate of SpaceX launches is directly proportional time in years they will eventually perfect the launches.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KSC LC 39A has most successful launches from all sites.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04977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the site KSC LC-39A are significantly lower than the other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6FD1B-5FCA-4E55-A20E-80BA654CF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04"/>
          <a:stretch/>
        </p:blipFill>
        <p:spPr>
          <a:xfrm>
            <a:off x="864974" y="2057400"/>
            <a:ext cx="10049770" cy="29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3657600" lvl="8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	The average Payloads with lower mass     		 have been launched from VAFB 			 SLC 4E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					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89542-055E-4222-B684-D40E260B7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74"/>
          <a:stretch/>
        </p:blipFill>
        <p:spPr>
          <a:xfrm>
            <a:off x="1471710" y="1925529"/>
            <a:ext cx="4728888" cy="350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1E052-DE65-4003-B941-051C318F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67" y="1950243"/>
            <a:ext cx="9897989" cy="40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59101"/>
            <a:ext cx="10515600" cy="446024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Earlier LEO, ISS and GTO launches had max flight numbers but in recent years trend shifted  to VLEO launches.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20DB6-534A-4DB1-A5DF-7B7EBF9E0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5"/>
          <a:stretch/>
        </p:blipFill>
        <p:spPr>
          <a:xfrm>
            <a:off x="3664857" y="1656916"/>
            <a:ext cx="4862286" cy="35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09636"/>
            <a:ext cx="10515600" cy="46097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strong correlations between ISS and Payload at the range around 2000, as well as GTO has in range between 2000 to 8000.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3F749-C6E2-4276-AFE3-EFD9EC2D6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35"/>
          <a:stretch/>
        </p:blipFill>
        <p:spPr>
          <a:xfrm>
            <a:off x="3931104" y="1870970"/>
            <a:ext cx="4329791" cy="31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18C61-2C49-410E-8112-12B361B0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37" y="2054968"/>
            <a:ext cx="9979325" cy="37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Unique Launch Site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2BE6F6-BD18-4EDF-83C7-A2846E5D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25" y="2087274"/>
            <a:ext cx="10901150" cy="29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B7AE1-EB57-4F9A-9F9D-7FEB63E1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19" y="1825625"/>
            <a:ext cx="10440372" cy="3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2A7D-EB89-48FE-8271-6398618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84" y="2163474"/>
            <a:ext cx="10576830" cy="24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81BBD-6533-4DFA-B2EC-D0E5288B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7" y="1958067"/>
            <a:ext cx="10696276" cy="24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D1D83-A170-4E9A-A37D-1994EB1F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067378"/>
            <a:ext cx="10591227" cy="27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5203A-6FBC-4AD4-AFAC-E33D4DDED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290" y="2941375"/>
            <a:ext cx="8324850" cy="2828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95977B-60DC-4FF8-921F-A200F3F5F9B8}"/>
              </a:ext>
            </a:extLst>
          </p:cNvPr>
          <p:cNvSpPr txBox="1"/>
          <p:nvPr/>
        </p:nvSpPr>
        <p:spPr>
          <a:xfrm>
            <a:off x="1074057" y="176277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BOOSTER_VERSION from SPACEXTBL where </a:t>
            </a:r>
            <a:r>
              <a:rPr lang="en-US" dirty="0" err="1"/>
              <a:t>LandingOutcome</a:t>
            </a:r>
            <a:r>
              <a:rPr lang="en-US" dirty="0"/>
              <a:t>='Success (drone ship)' and PAYLOAD_MASS__KG_ BETWEEN 4001 and 5999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739447"/>
            <a:ext cx="6153098" cy="48935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Predictive analysis(Classification)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52305-8B3E-4D4B-B0C8-30961CBA0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33788"/>
            <a:ext cx="1067599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24CB7-3AA1-4162-95DE-BE0728C0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25625"/>
            <a:ext cx="9745588" cy="44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D059F5-2BAF-4E4E-BB8D-87033DEB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78" y="2963636"/>
            <a:ext cx="8267700" cy="293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A94653-DDAA-42A3-90D7-563444929754}"/>
              </a:ext>
            </a:extLst>
          </p:cNvPr>
          <p:cNvSpPr txBox="1"/>
          <p:nvPr/>
        </p:nvSpPr>
        <p:spPr>
          <a:xfrm>
            <a:off x="1393372" y="185546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DATE, BOOSTER_VERSION, LAUNCH_SITE, </a:t>
            </a:r>
            <a:r>
              <a:rPr lang="en-US" dirty="0" err="1"/>
              <a:t>LandingOutcome</a:t>
            </a:r>
            <a:r>
              <a:rPr lang="en-US" dirty="0"/>
              <a:t> FROM SPACEXTBL WHERE </a:t>
            </a:r>
            <a:r>
              <a:rPr lang="en-US" dirty="0" err="1"/>
              <a:t>LandingOutcome</a:t>
            </a:r>
            <a:r>
              <a:rPr lang="en-US" dirty="0"/>
              <a:t> = 'Failure (drone ship)' and </a:t>
            </a:r>
            <a:r>
              <a:rPr lang="en-US" dirty="0" err="1"/>
              <a:t>substr</a:t>
            </a:r>
            <a:r>
              <a:rPr lang="en-US" dirty="0"/>
              <a:t>(Date,7,4)='2015'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BAB94-E9D5-40BD-82C7-7A467423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43" y="2767018"/>
            <a:ext cx="6263668" cy="3258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50E1CA-F258-43F7-BC3F-18A6B12E7621}"/>
              </a:ext>
            </a:extLst>
          </p:cNvPr>
          <p:cNvSpPr txBox="1"/>
          <p:nvPr/>
        </p:nvSpPr>
        <p:spPr>
          <a:xfrm>
            <a:off x="957943" y="17561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</a:t>
            </a:r>
            <a:r>
              <a:rPr lang="en-US" dirty="0" err="1"/>
              <a:t>LandingOutcome</a:t>
            </a:r>
            <a:r>
              <a:rPr lang="en-US" dirty="0"/>
              <a:t>, COUNT(*) AS COUNT_LAUNCHES FROM SPACEXTBL WHERE DATE BETWEEN '04-06-2010' AND '20-03-2017' GROUP BY </a:t>
            </a:r>
            <a:r>
              <a:rPr lang="en-US" dirty="0" err="1"/>
              <a:t>LandingOutcome</a:t>
            </a:r>
            <a:r>
              <a:rPr lang="en-US" dirty="0"/>
              <a:t> ORDER BY COUNT_LAUNCHES DESC;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10962-0132-40FD-997C-08099845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12" y="1548823"/>
            <a:ext cx="76485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7D4804-0E08-49B9-9CAB-D9B069C148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23205" y="167423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marked on map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D5B587-D8ED-48E2-8F87-FE46B63395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28897" y="1690688"/>
            <a:ext cx="8597827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sites and its proximities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9E457-8439-4F17-ADE3-B4F83E22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901825"/>
            <a:ext cx="7365999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10399486" cy="26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SpaceX can reuse their first stage rocket boosters millions of dollars of revenue can be saved.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Goal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objective of this project is to successfully predict if the SpaceX rocket will land successfully.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F001E1-B19A-4B18-980F-DF31E105FCB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914067" y="1917927"/>
            <a:ext cx="6363866" cy="3022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on Payload mass of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6E8C8-CAEC-4F45-96D2-25130C00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57" y="1447563"/>
            <a:ext cx="9535886" cy="5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9F270-B872-4BBB-A0AC-E7277427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315" y="1914524"/>
            <a:ext cx="6018666" cy="37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EA4C3-3EAA-4934-A6E4-D0B528977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959" y="2057400"/>
            <a:ext cx="6052081" cy="4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0C1FC19-6CD7-4D1D-BF8B-01A9FB09667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875054"/>
            <a:ext cx="10515600" cy="37564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fields for machine learning and data cleaning of null values and irrelevant columns.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SVM, DT models have been build and evaluated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is gathered from 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will give data about launches, including information about rocket used, payload delivered, launch specifications, landing specifications and landing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 , or URLS starts with api.spacexdata.com/v4/	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popular data source for Falcon 9 Launch data is web scrapping Wikipedia.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3C2995B-496A-42C2-9C5E-833F4B136F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1" y="4176111"/>
            <a:ext cx="3255179" cy="21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320800"/>
            <a:ext cx="6229350" cy="541382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i="0" dirty="0" err="1">
                <a:effectLst/>
              </a:rPr>
              <a:t>Github</a:t>
            </a:r>
            <a:r>
              <a:rPr lang="en-US" sz="2400" i="0" dirty="0">
                <a:effectLst/>
              </a:rPr>
              <a:t> Link : </a:t>
            </a:r>
            <a:r>
              <a:rPr lang="en-US" sz="24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UrbainM/DataScienceCapstone: Capstone Project (</a:t>
            </a:r>
            <a:r>
              <a:rPr lang="en-US" sz="2400" i="0" dirty="0">
                <a:effectLst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4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4C319-4407-4399-8280-E1F1CDF0F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320800"/>
            <a:ext cx="6229350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936E9-F514-4C1E-833B-77774A77A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2" y="2511425"/>
            <a:ext cx="6229350" cy="110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CB840D-B9D1-4680-B6A0-9559EAD73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263" y="3616325"/>
            <a:ext cx="6229349" cy="2409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B2D8BC-D640-42E8-A0BF-5850B9530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263" y="6026150"/>
            <a:ext cx="6229349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 from Wikipedia.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i="0" dirty="0" err="1">
                <a:effectLst/>
              </a:rPr>
              <a:t>Github</a:t>
            </a:r>
            <a:r>
              <a:rPr lang="en-US" sz="2400" i="0" dirty="0">
                <a:effectLst/>
              </a:rPr>
              <a:t> Link : </a:t>
            </a:r>
            <a:r>
              <a:rPr lang="en-US" sz="24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UrbainM/DataScienceCapstone: Capstone Project (</a:t>
            </a:r>
            <a:r>
              <a:rPr lang="en-US" sz="2400" i="0" dirty="0">
                <a:effectLst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4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E3130-D1C6-4ADE-960F-F1FA79D2E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3" y="1792288"/>
            <a:ext cx="5461000" cy="290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64F3B-C063-4A43-AF4E-DF79EA6A7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3" y="4732843"/>
            <a:ext cx="5461001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1078</Words>
  <Application>Microsoft Office PowerPoint</Application>
  <PresentationFormat>Widescreen</PresentationFormat>
  <Paragraphs>244</Paragraphs>
  <Slides>46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Heet Shah</cp:lastModifiedBy>
  <cp:revision>318</cp:revision>
  <dcterms:created xsi:type="dcterms:W3CDTF">2021-04-29T18:58:34Z</dcterms:created>
  <dcterms:modified xsi:type="dcterms:W3CDTF">2023-04-05T00:51:41Z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